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798" r:id="rId9"/>
    <p:sldId id="2040" r:id="rId10"/>
    <p:sldId id="2014" r:id="rId11"/>
    <p:sldId id="2023" r:id="rId12"/>
    <p:sldId id="2025" r:id="rId13"/>
    <p:sldId id="2026" r:id="rId14"/>
    <p:sldId id="2027" r:id="rId15"/>
    <p:sldId id="2015" r:id="rId16"/>
    <p:sldId id="2028" r:id="rId17"/>
    <p:sldId id="1999" r:id="rId18"/>
    <p:sldId id="2029" r:id="rId19"/>
    <p:sldId id="2002" r:id="rId20"/>
    <p:sldId id="2030" r:id="rId21"/>
    <p:sldId id="2031" r:id="rId22"/>
    <p:sldId id="1998"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blog.csdn.net/weixin_26854555/article/details/112360638" TargetMode="External"/><Relationship Id="rId13" Type="http://schemas.openxmlformats.org/officeDocument/2006/relationships/hyperlink" Target="https://books.innohub.top/rustinfo/info/alignment" TargetMode="External"/><Relationship Id="rId3" Type="http://schemas.openxmlformats.org/officeDocument/2006/relationships/hyperlink" Target="https://support.huawei.com/enterprise/zh/doc/EDOC1100180762/8e6a99eb" TargetMode="External"/><Relationship Id="rId7" Type="http://schemas.openxmlformats.org/officeDocument/2006/relationships/hyperlink" Target="https://docs.nvidia.com/deeplearning/cudnn/developer-guide/index.html" TargetMode="External"/><Relationship Id="rId12" Type="http://schemas.openxmlformats.org/officeDocument/2006/relationships/hyperlink" Target="https://support.huaweicloud.com/TIKopdevgd_beta/tik1.5_10_0005.html" TargetMode="External"/><Relationship Id="rId2" Type="http://schemas.openxmlformats.org/officeDocument/2006/relationships/hyperlink" Target="https://support.huawei.com/enterprise/zh/doc/EDOC1100180762/f96da97d" TargetMode="External"/><Relationship Id="rId1" Type="http://schemas.openxmlformats.org/officeDocument/2006/relationships/slideLayout" Target="../slideLayouts/slideLayout4.xml"/><Relationship Id="rId6" Type="http://schemas.openxmlformats.org/officeDocument/2006/relationships/hyperlink" Target="https://zhuanlan.zhihu.com/p/556222920" TargetMode="External"/><Relationship Id="rId11" Type="http://schemas.openxmlformats.org/officeDocument/2006/relationships/hyperlink" Target="https://zhuanlan.zhihu.com/p/149464086" TargetMode="External"/><Relationship Id="rId5" Type="http://schemas.openxmlformats.org/officeDocument/2006/relationships/hyperlink" Target="https://zhuanlan.zhihu.com/p/543187086" TargetMode="External"/><Relationship Id="rId10" Type="http://schemas.openxmlformats.org/officeDocument/2006/relationships/hyperlink" Target="https://www.zhihu.com/question/337513515/answer/768632471" TargetMode="External"/><Relationship Id="rId4" Type="http://schemas.openxmlformats.org/officeDocument/2006/relationships/hyperlink" Target="https://blog.csdn.net/Dontla/article/details/123141775" TargetMode="External"/><Relationship Id="rId9" Type="http://schemas.openxmlformats.org/officeDocument/2006/relationships/hyperlink" Target="https://blog.csdn.net/m0_37605642/article/details/125691134" TargetMode="External"/><Relationship Id="rId14" Type="http://schemas.openxmlformats.org/officeDocument/2006/relationships/hyperlink" Target="https://hughiehao.github.io/2021/10/28/%E5%BC%A0%E9%87%8F%E6%95%B0%E6%8D%AE%E5%AD%98%E5%82%A8%E6%96%B9%E5%BC%8F.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编译布局</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转换优化</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928598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8873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415952-8D26-5A41-8EB4-BD08B28DBDB4}"/>
              </a:ext>
            </a:extLst>
          </p:cNvPr>
          <p:cNvSpPr>
            <a:spLocks noGrp="1"/>
          </p:cNvSpPr>
          <p:nvPr>
            <p:ph type="title"/>
          </p:nvPr>
        </p:nvSpPr>
        <p:spPr/>
        <p:txBody>
          <a:bodyPr/>
          <a:lstStyle/>
          <a:p>
            <a:r>
              <a:rPr lang="en-US" altLang="zh-CN" dirty="0"/>
              <a:t>AI</a:t>
            </a:r>
            <a:r>
              <a:rPr lang="zh-CN" altLang="en-US" dirty="0"/>
              <a:t>编译器布局优化</a:t>
            </a:r>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目的：</a:t>
            </a:r>
            <a:r>
              <a:rPr lang="zh-CN" altLang="en-US" dirty="0">
                <a:latin typeface="Gill Sans MT" panose="020B0502020104020203" pitchFamily="34" charset="0"/>
              </a:rPr>
              <a:t>将内部数据布局转化为后端设备友好的形式</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方式：</a:t>
            </a:r>
            <a:r>
              <a:rPr lang="zh-CN" altLang="en-US" dirty="0">
                <a:latin typeface="Gill Sans MT" panose="020B0502020104020203" pitchFamily="34" charset="0"/>
              </a:rPr>
              <a:t>试图找到在计算图中存储张量的最佳数据布局，然后将布局转换节点插入到图中</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注意：</a:t>
            </a:r>
            <a:r>
              <a:rPr lang="zh-CN" altLang="en-US" dirty="0">
                <a:latin typeface="Gill Sans MT" panose="020B0502020104020203" pitchFamily="34" charset="0"/>
              </a:rPr>
              <a:t>张量数据布局对最终性能有很大的影响，而且转换操作也有很大的开销</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格式操作在 </a:t>
            </a:r>
            <a:r>
              <a:rPr lang="en-US" altLang="zh-CN" dirty="0">
                <a:latin typeface="Gill Sans MT" panose="020B0502020104020203" pitchFamily="34" charset="0"/>
              </a:rPr>
              <a:t>GPU</a:t>
            </a:r>
            <a:r>
              <a:rPr lang="zh-CN" altLang="en-US" dirty="0">
                <a:latin typeface="Gill Sans MT" panose="020B0502020104020203" pitchFamily="34" charset="0"/>
              </a:rPr>
              <a:t> 上通常运行得更快，所以在 </a:t>
            </a:r>
            <a:r>
              <a:rPr lang="en-US" altLang="zh-CN" dirty="0">
                <a:latin typeface="Gill Sans MT" panose="020B0502020104020203" pitchFamily="34" charset="0"/>
              </a:rPr>
              <a:t>GPU</a:t>
            </a:r>
            <a:r>
              <a:rPr lang="zh-CN" altLang="en-US" dirty="0">
                <a:latin typeface="Gill Sans MT" panose="020B0502020104020203" pitchFamily="34" charset="0"/>
              </a:rPr>
              <a:t> 上转换为 </a:t>
            </a:r>
            <a:r>
              <a:rPr lang="en-US" altLang="zh-CN" dirty="0">
                <a:latin typeface="Gill Sans MT" panose="020B0502020104020203" pitchFamily="34" charset="0"/>
              </a:rPr>
              <a:t>NCHW</a:t>
            </a:r>
            <a:r>
              <a:rPr lang="zh-CN" altLang="en-US" dirty="0">
                <a:latin typeface="Gill Sans MT" panose="020B0502020104020203" pitchFamily="34" charset="0"/>
              </a:rPr>
              <a:t> 格式是非常有效。一些 </a:t>
            </a:r>
            <a:r>
              <a:rPr lang="en-US" altLang="zh-CN" dirty="0">
                <a:latin typeface="Gill Sans MT" panose="020B0502020104020203" pitchFamily="34" charset="0"/>
              </a:rPr>
              <a:t>AI</a:t>
            </a:r>
            <a:r>
              <a:rPr lang="zh-CN" altLang="en-US" dirty="0">
                <a:latin typeface="Gill Sans MT" panose="020B0502020104020203" pitchFamily="34" charset="0"/>
              </a:rPr>
              <a:t> 编译器依赖于特定于硬件的库来实现更高的性能，而这些库可能需要特定的布局。此外，一些 </a:t>
            </a:r>
            <a:r>
              <a:rPr lang="en-US" altLang="zh-CN" dirty="0">
                <a:latin typeface="Gill Sans MT" panose="020B0502020104020203" pitchFamily="34" charset="0"/>
              </a:rPr>
              <a:t>AI</a:t>
            </a:r>
            <a:r>
              <a:rPr lang="zh-CN" altLang="en-US" dirty="0">
                <a:latin typeface="Gill Sans MT" panose="020B0502020104020203" pitchFamily="34" charset="0"/>
              </a:rPr>
              <a:t> 加速器更倾向于复杂的布局。边缘设备通常配备异构计算单元，不同的单元可能需要不同的数据布局以更好地利用数据，因此布局转换需要仔细考虑。</a:t>
            </a:r>
            <a:r>
              <a:rPr lang="en-US" altLang="zh-CN" dirty="0">
                <a:latin typeface="Gill Sans MT" panose="020B0502020104020203" pitchFamily="34" charset="0"/>
              </a:rPr>
              <a:t>AI</a:t>
            </a:r>
            <a:r>
              <a:rPr lang="zh-CN" altLang="en-US" dirty="0">
                <a:latin typeface="Gill Sans MT" panose="020B0502020104020203" pitchFamily="34" charset="0"/>
              </a:rPr>
              <a:t> 编译器需要提供一种跨各种硬件执行布局转换的方法。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81442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A3B3-61AC-FF4D-A0B6-7F76BD24EDC6}"/>
              </a:ext>
            </a:extLst>
          </p:cNvPr>
          <p:cNvSpPr>
            <a:spLocks noGrp="1"/>
          </p:cNvSpPr>
          <p:nvPr>
            <p:ph type="title"/>
          </p:nvPr>
        </p:nvSpPr>
        <p:spPr/>
        <p:txBody>
          <a:bodyPr/>
          <a:lstStyle/>
          <a:p>
            <a:r>
              <a:rPr kumimoji="1" lang="zh-CN" altLang="en-US" dirty="0"/>
              <a:t>数据转换节点</a:t>
            </a:r>
          </a:p>
        </p:txBody>
      </p:sp>
      <p:pic>
        <p:nvPicPr>
          <p:cNvPr id="6" name="图片 5">
            <a:extLst>
              <a:ext uri="{FF2B5EF4-FFF2-40B4-BE49-F238E27FC236}">
                <a16:creationId xmlns:a16="http://schemas.microsoft.com/office/drawing/2014/main" id="{31FA0764-2C9A-3E49-9F9E-6709C993BA1B}"/>
              </a:ext>
            </a:extLst>
          </p:cNvPr>
          <p:cNvPicPr>
            <a:picLocks noChangeAspect="1"/>
          </p:cNvPicPr>
          <p:nvPr/>
        </p:nvPicPr>
        <p:blipFill>
          <a:blip r:embed="rId2"/>
          <a:stretch>
            <a:fillRect/>
          </a:stretch>
        </p:blipFill>
        <p:spPr>
          <a:xfrm>
            <a:off x="1201837" y="1802620"/>
            <a:ext cx="4000500" cy="3911600"/>
          </a:xfrm>
          <a:prstGeom prst="rect">
            <a:avLst/>
          </a:prstGeom>
        </p:spPr>
      </p:pic>
      <p:pic>
        <p:nvPicPr>
          <p:cNvPr id="7" name="图片 6">
            <a:extLst>
              <a:ext uri="{FF2B5EF4-FFF2-40B4-BE49-F238E27FC236}">
                <a16:creationId xmlns:a16="http://schemas.microsoft.com/office/drawing/2014/main" id="{84695943-A276-904A-90EB-482C3365985E}"/>
              </a:ext>
            </a:extLst>
          </p:cNvPr>
          <p:cNvPicPr>
            <a:picLocks noChangeAspect="1"/>
          </p:cNvPicPr>
          <p:nvPr/>
        </p:nvPicPr>
        <p:blipFill>
          <a:blip r:embed="rId3"/>
          <a:stretch>
            <a:fillRect/>
          </a:stretch>
        </p:blipFill>
        <p:spPr>
          <a:xfrm>
            <a:off x="6791102" y="1802620"/>
            <a:ext cx="3987800" cy="3911600"/>
          </a:xfrm>
          <a:prstGeom prst="rect">
            <a:avLst/>
          </a:prstGeom>
        </p:spPr>
      </p:pic>
    </p:spTree>
    <p:extLst>
      <p:ext uri="{BB962C8B-B14F-4D97-AF65-F5344CB8AC3E}">
        <p14:creationId xmlns:p14="http://schemas.microsoft.com/office/powerpoint/2010/main" val="400367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常见数据转换节点</a:t>
            </a:r>
          </a:p>
        </p:txBody>
      </p:sp>
      <p:pic>
        <p:nvPicPr>
          <p:cNvPr id="3" name="图片 2">
            <a:extLst>
              <a:ext uri="{FF2B5EF4-FFF2-40B4-BE49-F238E27FC236}">
                <a16:creationId xmlns:a16="http://schemas.microsoft.com/office/drawing/2014/main" id="{6D75A594-92D9-E849-8B14-8AB8F78569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942" y="1628800"/>
            <a:ext cx="10562878" cy="4187464"/>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训练场景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endParaRPr lang="zh-CN" altLang="en-US" dirty="0"/>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3365725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推理场景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r>
              <a:rPr lang="zh-CN" altLang="en-US" b="1" dirty="0"/>
              <a:t>权重布局转换</a:t>
            </a:r>
            <a:endParaRPr lang="en-US" altLang="zh-CN" b="1" dirty="0"/>
          </a:p>
          <a:p>
            <a:pPr>
              <a:lnSpc>
                <a:spcPct val="150000"/>
              </a:lnSpc>
            </a:pPr>
            <a:r>
              <a:rPr lang="zh-CN" altLang="en-US" b="1" dirty="0"/>
              <a:t>算子替换</a:t>
            </a:r>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4186942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2"/>
              </a:rPr>
              <a:t>https://support.huawei.com/enterprise/zh/doc/EDOC1100180762/f96da97d</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 </a:t>
            </a:r>
            <a:r>
              <a:rPr lang="en-US" altLang="zh-CN" sz="1200" dirty="0">
                <a:latin typeface="Gill Sans MT" panose="020B0502020104020203" pitchFamily="34" charset="0"/>
              </a:rPr>
              <a:t>(</a:t>
            </a:r>
            <a:r>
              <a:rPr lang="zh-CN" altLang="en-US" sz="1200" dirty="0">
                <a:latin typeface="Gill Sans MT" panose="020B0502020104020203" pitchFamily="34" charset="0"/>
              </a:rPr>
              <a:t>推理</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3"/>
              </a:rPr>
              <a:t>https://support.huawei.com/enterprise/zh/doc/EDOC1100180762/8e6a99eb</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深度学习</a:t>
            </a:r>
            <a:r>
              <a:rPr lang="en-US" altLang="zh-CN" sz="1200" dirty="0">
                <a:latin typeface="Gill Sans MT" panose="020B0502020104020203" pitchFamily="34" charset="0"/>
              </a:rPr>
              <a:t>NCHW</a:t>
            </a:r>
            <a:r>
              <a:rPr lang="zh-CN" altLang="en-US" sz="1200" dirty="0">
                <a:latin typeface="Gill Sans MT" panose="020B0502020104020203" pitchFamily="34" charset="0"/>
              </a:rPr>
              <a:t>和</a:t>
            </a:r>
            <a:r>
              <a:rPr lang="en-US" altLang="zh-CN" sz="1200" dirty="0">
                <a:latin typeface="Gill Sans MT" panose="020B0502020104020203" pitchFamily="34" charset="0"/>
              </a:rPr>
              <a:t>NHWC</a:t>
            </a:r>
            <a:r>
              <a:rPr lang="zh-CN" altLang="en-US" sz="1200" dirty="0">
                <a:latin typeface="Gill Sans MT" panose="020B0502020104020203" pitchFamily="34" charset="0"/>
              </a:rPr>
              <a:t>数据格式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4"/>
              </a:rPr>
              <a:t>https://blog.csdn.net/Dontla/article/details/123141775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[DLComplier] The Deep Learning Compiler: A Comprehensive Survey – 3 </a:t>
            </a:r>
            <a:r>
              <a:rPr lang="en-US" altLang="zh-CN" sz="1200" dirty="0">
                <a:latin typeface="Gill Sans MT" panose="020B0502020104020203" pitchFamily="34" charset="0"/>
                <a:hlinkClick r:id="rId5"/>
              </a:rPr>
              <a:t>https://zhuanlan.zhihu.com/p/543187086</a:t>
            </a:r>
            <a:endParaRPr lang="en-US" altLang="zh-CN" sz="1200" dirty="0">
              <a:latin typeface="Gill Sans MT" panose="020B0502020104020203" pitchFamily="34" charset="0"/>
            </a:endParaRPr>
          </a:p>
          <a:p>
            <a:pPr>
              <a:buFont typeface="+mj-lt"/>
              <a:buAutoNum type="arabicPeriod"/>
            </a:pPr>
            <a:r>
              <a:rPr lang="en-US" altLang="zh-CN" sz="1200" dirty="0" err="1">
                <a:latin typeface="Gill Sans MT" panose="020B0502020104020203" pitchFamily="34" charset="0"/>
              </a:rPr>
              <a:t>Pytorch</a:t>
            </a:r>
            <a:r>
              <a:rPr lang="en-US" altLang="zh-CN" sz="1200" dirty="0">
                <a:latin typeface="Gill Sans MT" panose="020B0502020104020203" pitchFamily="34" charset="0"/>
              </a:rPr>
              <a:t> NCHW/NHWC </a:t>
            </a:r>
            <a:r>
              <a:rPr lang="zh-CN" altLang="en-US" sz="1200" dirty="0">
                <a:latin typeface="Gill Sans MT" panose="020B0502020104020203" pitchFamily="34" charset="0"/>
              </a:rPr>
              <a:t>理解</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6"/>
              </a:rPr>
              <a:t>https://zhuanlan.zhihu.com/p/556222920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https://docs.nvidia.com/deeplearning/cudnn/developer-guide/index.html</a:t>
            </a:r>
            <a:r>
              <a:rPr lang="en-US" altLang="zh-CN" sz="1200" dirty="0">
                <a:latin typeface="Gill Sans MT" panose="020B0502020104020203" pitchFamily="34" charset="0"/>
              </a:rPr>
              <a:t> </a:t>
            </a:r>
          </a:p>
          <a:p>
            <a:pPr latinLnBrk="1">
              <a:buFont typeface="+mj-lt"/>
              <a:buAutoNum type="arabicPeriod"/>
            </a:pPr>
            <a:r>
              <a:rPr lang="zh-CN" altLang="en-US" sz="1200" dirty="0">
                <a:latin typeface="Gill Sans MT" panose="020B0502020104020203" pitchFamily="34" charset="0"/>
              </a:rPr>
              <a:t>深度学习框架</a:t>
            </a:r>
            <a:r>
              <a:rPr lang="en-US" altLang="zh-CN" sz="1200" dirty="0" err="1">
                <a:latin typeface="Gill Sans MT" panose="020B0502020104020203" pitchFamily="34" charset="0"/>
              </a:rPr>
              <a:t>zf</a:t>
            </a:r>
            <a:r>
              <a:rPr lang="en-US" altLang="zh-CN" sz="1200" dirty="0">
                <a:latin typeface="Gill Sans MT" panose="020B0502020104020203" pitchFamily="34" charset="0"/>
              </a:rPr>
              <a:t>_</a:t>
            </a: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8"/>
              </a:rPr>
              <a:t>https://blog.csdn.net/weixin_26854555/article/details/112360638</a:t>
            </a:r>
            <a:endParaRPr lang="en-US" altLang="zh-CN" sz="1200" dirty="0">
              <a:latin typeface="Gill Sans MT" panose="020B0502020104020203" pitchFamily="34" charset="0"/>
            </a:endParaRPr>
          </a:p>
          <a:p>
            <a:pPr latinLnBrk="1">
              <a:buFont typeface="+mj-lt"/>
              <a:buAutoNum type="arabicPeriod"/>
            </a:pPr>
            <a:r>
              <a:rPr lang="zh-CN" altLang="en-US" sz="1200" dirty="0">
                <a:latin typeface="Gill Sans MT" panose="020B0502020104020203" pitchFamily="34" charset="0"/>
              </a:rPr>
              <a:t>华为</a:t>
            </a:r>
            <a:r>
              <a:rPr lang="en-US" altLang="zh-CN" sz="1200" dirty="0">
                <a:latin typeface="Gill Sans MT" panose="020B0502020104020203" pitchFamily="34" charset="0"/>
              </a:rPr>
              <a:t>Ascend</a:t>
            </a:r>
            <a:r>
              <a:rPr lang="zh-CN" altLang="en-US" sz="1200" dirty="0">
                <a:latin typeface="Gill Sans MT" panose="020B0502020104020203" pitchFamily="34" charset="0"/>
              </a:rPr>
              <a:t>昇腾</a:t>
            </a:r>
            <a:r>
              <a:rPr lang="en-US" altLang="zh-CN" sz="1200" dirty="0">
                <a:latin typeface="Gill Sans MT" panose="020B0502020104020203" pitchFamily="34" charset="0"/>
              </a:rPr>
              <a:t>CANN</a:t>
            </a:r>
            <a:r>
              <a:rPr lang="zh-CN" altLang="en-US" sz="1200" dirty="0">
                <a:latin typeface="Gill Sans MT" panose="020B0502020104020203" pitchFamily="34" charset="0"/>
              </a:rPr>
              <a:t>详细教程（一）</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9"/>
              </a:rPr>
              <a:t>https://blog.csdn.net/m0_37605642/article/details/125691134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Tensor</a:t>
            </a:r>
            <a:r>
              <a:rPr lang="zh-CN" altLang="en-US" sz="1200" dirty="0">
                <a:latin typeface="Gill Sans MT" panose="020B0502020104020203" pitchFamily="34" charset="0"/>
              </a:rPr>
              <a:t>中数据摆放顺序</a:t>
            </a:r>
            <a:r>
              <a:rPr lang="en-US" altLang="zh-CN" sz="1200" dirty="0">
                <a:latin typeface="Gill Sans MT" panose="020B0502020104020203" pitchFamily="34" charset="0"/>
              </a:rPr>
              <a:t>NC4HW4</a:t>
            </a:r>
            <a:r>
              <a:rPr lang="zh-CN" altLang="en-US" sz="1200" dirty="0">
                <a:latin typeface="Gill Sans MT" panose="020B0502020104020203" pitchFamily="34" charset="0"/>
              </a:rPr>
              <a:t>是什么意思，只知道</a:t>
            </a:r>
            <a:r>
              <a:rPr lang="en-US" altLang="zh-CN" sz="1200" dirty="0">
                <a:latin typeface="Gill Sans MT" panose="020B0502020104020203" pitchFamily="34" charset="0"/>
              </a:rPr>
              <a:t>NCHW</a:t>
            </a:r>
            <a:r>
              <a:rPr lang="zh-CN" altLang="en-US" sz="1200" dirty="0">
                <a:latin typeface="Gill Sans MT" panose="020B0502020104020203" pitchFamily="34" charset="0"/>
              </a:rPr>
              <a:t>格式，能解释以下</a:t>
            </a:r>
            <a:r>
              <a:rPr lang="en-US" altLang="zh-CN" sz="1200" dirty="0">
                <a:latin typeface="Gill Sans MT" panose="020B0502020104020203" pitchFamily="34" charset="0"/>
              </a:rPr>
              <a:t>NC4HW4</a:t>
            </a:r>
            <a:r>
              <a:rPr lang="zh-CN" altLang="en-US" sz="1200" dirty="0">
                <a:latin typeface="Gill Sans MT" panose="020B0502020104020203" pitchFamily="34" charset="0"/>
              </a:rPr>
              <a:t>格式吗？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0"/>
              </a:rPr>
              <a:t>https://www.zhihu.com/question/337513515/answer/768632471</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1"/>
              </a:rPr>
              <a:t>https://zhuanlan.zhihu.com/p/149464086</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数据排布格式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2"/>
              </a:rPr>
              <a:t>https://support.huaweicloud.com/TIKopdevgd_beta/tik1.5_10_0005.html</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数据布局与内存对齐</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3"/>
              </a:rPr>
              <a:t>https://books.innohub.top/rustinfo/info/alignment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https://hughiehao.github.io/2021/10/28/%E5%BC%A0%E9%87%8F%E6%95%B0%E6%8D%AE%E5%AD%98%E5%82%A8%E6%96%B9%E5%BC%8F.html</a:t>
            </a:r>
            <a:endParaRPr lang="en-US" altLang="zh-CN" sz="1200" dirty="0">
              <a:latin typeface="Gill Sans MT" panose="020B0502020104020203" pitchFamily="34" charset="0"/>
            </a:endParaRPr>
          </a:p>
          <a:p>
            <a:pPr>
              <a:buFont typeface="+mj-lt"/>
              <a:buAutoNum type="arabicPeriod"/>
            </a:pP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4" name="内容占位符 2">
            <a:extLst>
              <a:ext uri="{FF2B5EF4-FFF2-40B4-BE49-F238E27FC236}">
                <a16:creationId xmlns:a16="http://schemas.microsoft.com/office/drawing/2014/main" id="{00712682-4CB1-1642-B7AA-390DADD2BE97}"/>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B536F3E4-1C9F-F641-ADBC-1D5DFF57889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数据内存排布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张量数据布局</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华为昇腾数据排布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编译布局转换优化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247466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华为昇腾</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数据排布</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2924772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zh-CN" altLang="en-US" dirty="0"/>
              <a:t>昇腾</a:t>
            </a:r>
            <a:r>
              <a:rPr lang="en-US" altLang="zh-CN" dirty="0"/>
              <a:t>AI</a:t>
            </a:r>
            <a:r>
              <a:rPr lang="zh-CN" altLang="en-US" dirty="0"/>
              <a:t>处理器中，为了提高通用矩阵乘法（</a:t>
            </a:r>
            <a:r>
              <a:rPr lang="en-US" altLang="zh-CN" dirty="0"/>
              <a:t>GEMM</a:t>
            </a:r>
            <a:r>
              <a:rPr lang="zh-CN" altLang="en-US" dirty="0"/>
              <a:t>）运算数据块的访问效率，所有张量数据统一采用</a:t>
            </a:r>
            <a:r>
              <a:rPr lang="en-US" altLang="zh-CN" dirty="0"/>
              <a:t>NC1HWC0</a:t>
            </a:r>
            <a:r>
              <a:rPr lang="zh-CN" altLang="en-US" dirty="0"/>
              <a:t>的五维数据格式：</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351493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en-US" altLang="zh-CN" dirty="0"/>
              <a:t>C0</a:t>
            </a:r>
            <a:r>
              <a:rPr lang="zh-CN" altLang="en-US" dirty="0"/>
              <a:t>与达芬奇微架构强相关，等于</a:t>
            </a:r>
            <a:r>
              <a:rPr lang="en-US" altLang="zh-CN" dirty="0"/>
              <a:t>AI Core</a:t>
            </a:r>
            <a:r>
              <a:rPr lang="zh-CN" altLang="en-US" dirty="0"/>
              <a:t>中矩阵计算单元的大小，对于</a:t>
            </a:r>
            <a:r>
              <a:rPr lang="en-US" altLang="zh-CN" dirty="0"/>
              <a:t>FP16</a:t>
            </a:r>
            <a:r>
              <a:rPr lang="zh-CN" altLang="en-US" dirty="0"/>
              <a:t>类型为</a:t>
            </a:r>
            <a:r>
              <a:rPr lang="en-US" altLang="zh-CN" dirty="0"/>
              <a:t>16</a:t>
            </a:r>
            <a:r>
              <a:rPr lang="zh-CN" altLang="en-US" dirty="0"/>
              <a:t>，对于</a:t>
            </a:r>
            <a:r>
              <a:rPr lang="en-US" altLang="zh-CN" dirty="0"/>
              <a:t>INT8</a:t>
            </a:r>
            <a:r>
              <a:rPr lang="zh-CN" altLang="en-US" dirty="0"/>
              <a:t>类型则为</a:t>
            </a:r>
            <a:r>
              <a:rPr lang="en-US" altLang="zh-CN" dirty="0"/>
              <a:t>32</a:t>
            </a:r>
            <a:r>
              <a:rPr lang="zh-CN" altLang="en-US" dirty="0"/>
              <a:t>，这部分数据需要连续存储。其中</a:t>
            </a:r>
            <a:r>
              <a:rPr lang="en-US" altLang="zh-CN" dirty="0"/>
              <a:t>C1=C/C0</a:t>
            </a:r>
            <a:r>
              <a:rPr lang="zh-CN" altLang="en-US" dirty="0"/>
              <a:t>，如果结果不整除，向上取整。</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21440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b="0" dirty="0"/>
              <a:t>NHWC -&gt; NC1HWC0</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1080120"/>
          </a:xfrm>
        </p:spPr>
        <p:txBody>
          <a:bodyPr/>
          <a:lstStyle/>
          <a:p>
            <a:pPr marL="457200" indent="-457200">
              <a:lnSpc>
                <a:spcPct val="150000"/>
              </a:lnSpc>
              <a:buFont typeface="+mj-lt"/>
              <a:buAutoNum type="arabicPeriod"/>
            </a:pPr>
            <a:r>
              <a:rPr lang="zh-CN" altLang="en-US" dirty="0"/>
              <a:t>将</a:t>
            </a:r>
            <a:r>
              <a:rPr lang="en-US" altLang="zh-CN" dirty="0"/>
              <a:t>NHWC</a:t>
            </a:r>
            <a:r>
              <a:rPr lang="zh-CN" altLang="en-US" dirty="0"/>
              <a:t>数据在</a:t>
            </a:r>
            <a:r>
              <a:rPr lang="en-US" altLang="zh-CN" dirty="0"/>
              <a:t>C</a:t>
            </a:r>
            <a:r>
              <a:rPr lang="zh-CN" altLang="en-US" dirty="0"/>
              <a:t>维度进行分割，变成</a:t>
            </a:r>
            <a:r>
              <a:rPr lang="en-US" altLang="zh-CN" dirty="0"/>
              <a:t>C1</a:t>
            </a:r>
            <a:r>
              <a:rPr lang="zh-CN" altLang="en-US" dirty="0"/>
              <a:t>份</a:t>
            </a:r>
            <a:r>
              <a:rPr lang="en-US" altLang="zh-CN" dirty="0"/>
              <a:t>NHWC0</a:t>
            </a:r>
            <a:r>
              <a:rPr lang="zh-CN" altLang="en-US" dirty="0"/>
              <a:t>。</a:t>
            </a:r>
          </a:p>
          <a:p>
            <a:pPr marL="457200" indent="-457200">
              <a:lnSpc>
                <a:spcPct val="150000"/>
              </a:lnSpc>
              <a:buFont typeface="+mj-lt"/>
              <a:buAutoNum type="arabicPeriod"/>
            </a:pPr>
            <a:r>
              <a:rPr lang="zh-CN" altLang="en-US" dirty="0"/>
              <a:t>将</a:t>
            </a:r>
            <a:r>
              <a:rPr lang="en-US" altLang="zh-CN" dirty="0"/>
              <a:t>C1</a:t>
            </a:r>
            <a:r>
              <a:rPr lang="zh-CN" altLang="en-US" dirty="0"/>
              <a:t>份</a:t>
            </a:r>
            <a:r>
              <a:rPr lang="en-US" altLang="zh-CN" dirty="0"/>
              <a:t>NHWC0</a:t>
            </a:r>
            <a:r>
              <a:rPr lang="zh-CN" altLang="en-US" dirty="0"/>
              <a:t>在内存中连续排列，由此变成</a:t>
            </a:r>
            <a:r>
              <a:rPr lang="en-US" altLang="zh-CN" dirty="0"/>
              <a:t>NC1HWC0</a:t>
            </a:r>
            <a:r>
              <a:rPr lang="zh-CN" altLang="en-US" dirty="0"/>
              <a:t>。</a:t>
            </a:r>
          </a:p>
        </p:txBody>
      </p:sp>
      <p:pic>
        <p:nvPicPr>
          <p:cNvPr id="3" name="图片 2">
            <a:extLst>
              <a:ext uri="{FF2B5EF4-FFF2-40B4-BE49-F238E27FC236}">
                <a16:creationId xmlns:a16="http://schemas.microsoft.com/office/drawing/2014/main" id="{73569F2C-DA5F-8E4E-8847-A41A00E17456}"/>
              </a:ext>
            </a:extLst>
          </p:cNvPr>
          <p:cNvPicPr>
            <a:picLocks noChangeAspect="1"/>
          </p:cNvPicPr>
          <p:nvPr/>
        </p:nvPicPr>
        <p:blipFill>
          <a:blip r:embed="rId2"/>
          <a:stretch>
            <a:fillRect/>
          </a:stretch>
        </p:blipFill>
        <p:spPr>
          <a:xfrm>
            <a:off x="985813" y="2518229"/>
            <a:ext cx="9423400" cy="889000"/>
          </a:xfrm>
          <a:prstGeom prst="rect">
            <a:avLst/>
          </a:prstGeom>
        </p:spPr>
      </p:pic>
      <p:sp>
        <p:nvSpPr>
          <p:cNvPr id="6" name="标题 6">
            <a:extLst>
              <a:ext uri="{FF2B5EF4-FFF2-40B4-BE49-F238E27FC236}">
                <a16:creationId xmlns:a16="http://schemas.microsoft.com/office/drawing/2014/main" id="{83D2DB00-440A-7A45-9380-F7040D875073}"/>
              </a:ext>
            </a:extLst>
          </p:cNvPr>
          <p:cNvSpPr txBox="1">
            <a:spLocks/>
          </p:cNvSpPr>
          <p:nvPr/>
        </p:nvSpPr>
        <p:spPr>
          <a:xfrm>
            <a:off x="592698" y="4214526"/>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t>NCHW -&gt; NC1HWC0</a:t>
            </a:r>
            <a:endParaRPr lang="en-US" dirty="0"/>
          </a:p>
        </p:txBody>
      </p:sp>
      <p:pic>
        <p:nvPicPr>
          <p:cNvPr id="4" name="图片 3">
            <a:extLst>
              <a:ext uri="{FF2B5EF4-FFF2-40B4-BE49-F238E27FC236}">
                <a16:creationId xmlns:a16="http://schemas.microsoft.com/office/drawing/2014/main" id="{E4202F1E-6AD6-854D-B157-393AF9540E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8014" y="5013176"/>
            <a:ext cx="9441199" cy="914400"/>
          </a:xfrm>
          <a:prstGeom prst="rect">
            <a:avLst/>
          </a:prstGeom>
        </p:spPr>
      </p:pic>
    </p:spTree>
    <p:extLst>
      <p:ext uri="{BB962C8B-B14F-4D97-AF65-F5344CB8AC3E}">
        <p14:creationId xmlns:p14="http://schemas.microsoft.com/office/powerpoint/2010/main" val="40213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FRACTAL</a:t>
            </a:r>
            <a:r>
              <a:rPr lang="zh-CN" altLang="en-US" dirty="0"/>
              <a:t> </a:t>
            </a:r>
            <a:r>
              <a:rPr lang="en-US" altLang="zh-CN" dirty="0"/>
              <a:t>Z</a:t>
            </a:r>
            <a:r>
              <a:rPr lang="zh-CN" altLang="en-US" dirty="0"/>
              <a:t> </a:t>
            </a:r>
            <a:r>
              <a:rPr lang="en-US" altLang="zh-CN" dirty="0"/>
              <a:t>and</a:t>
            </a:r>
            <a:r>
              <a:rPr lang="zh-CN" altLang="en-US" dirty="0"/>
              <a:t> </a:t>
            </a:r>
            <a:r>
              <a:rPr lang="en-US" altLang="zh-CN" dirty="0"/>
              <a:t>FRACTAL</a:t>
            </a:r>
            <a:r>
              <a:rPr lang="zh-CN" altLang="en-US" dirty="0"/>
              <a:t> </a:t>
            </a:r>
            <a:r>
              <a:rPr lang="en-US" altLang="zh-CN" dirty="0"/>
              <a:t>NZ</a:t>
            </a:r>
          </a:p>
        </p:txBody>
      </p:sp>
      <p:sp>
        <p:nvSpPr>
          <p:cNvPr id="5" name="内容占位符 4">
            <a:extLst>
              <a:ext uri="{FF2B5EF4-FFF2-40B4-BE49-F238E27FC236}">
                <a16:creationId xmlns:a16="http://schemas.microsoft.com/office/drawing/2014/main" id="{7DAA91D5-1C96-E345-B6AD-66185B80BF3D}"/>
              </a:ext>
            </a:extLst>
          </p:cNvPr>
          <p:cNvSpPr>
            <a:spLocks noGrp="1"/>
          </p:cNvSpPr>
          <p:nvPr>
            <p:ph sz="half" idx="1"/>
          </p:nvPr>
        </p:nvSpPr>
        <p:spPr/>
        <p:txBody>
          <a:bodyPr/>
          <a:lstStyle/>
          <a:p>
            <a:pPr marL="0" indent="0">
              <a:lnSpc>
                <a:spcPct val="150000"/>
              </a:lnSpc>
              <a:buNone/>
            </a:pPr>
            <a:r>
              <a:rPr lang="zh-CN" altLang="en-US" dirty="0"/>
              <a:t>在</a:t>
            </a:r>
            <a:r>
              <a:rPr lang="en-US" altLang="zh-CN" dirty="0"/>
              <a:t>cube</a:t>
            </a:r>
            <a:r>
              <a:rPr lang="zh-CN" altLang="en-US" dirty="0"/>
              <a:t>单元计算时，输出矩阵的数据格式为</a:t>
            </a:r>
            <a:r>
              <a:rPr lang="en-US" altLang="zh-CN" dirty="0"/>
              <a:t>NW1H1H0W0</a:t>
            </a:r>
            <a:r>
              <a:rPr lang="zh-CN" altLang="en-US" dirty="0"/>
              <a:t>，不同硬件会采用不同的格式：</a:t>
            </a:r>
            <a:endParaRPr lang="en-US" altLang="zh-CN" dirty="0"/>
          </a:p>
          <a:p>
            <a:pPr>
              <a:lnSpc>
                <a:spcPct val="150000"/>
              </a:lnSpc>
            </a:pPr>
            <a:r>
              <a:rPr lang="zh-CN" altLang="en-US" dirty="0"/>
              <a:t>小</a:t>
            </a:r>
            <a:r>
              <a:rPr lang="en-US" altLang="zh-CN" dirty="0"/>
              <a:t>z</a:t>
            </a:r>
            <a:r>
              <a:rPr lang="zh-CN" altLang="en-US" dirty="0"/>
              <a:t>大</a:t>
            </a:r>
            <a:r>
              <a:rPr lang="en-US" altLang="zh-CN" dirty="0"/>
              <a:t>Z</a:t>
            </a:r>
            <a:r>
              <a:rPr lang="zh-CN" altLang="en-US" dirty="0"/>
              <a:t>：块内按照行排序，块间按照行排序，如</a:t>
            </a:r>
            <a:r>
              <a:rPr lang="en-US" altLang="zh-CN" dirty="0"/>
              <a:t>Feature</a:t>
            </a:r>
            <a:r>
              <a:rPr lang="zh-CN" altLang="en-US" dirty="0"/>
              <a:t> </a:t>
            </a:r>
            <a:r>
              <a:rPr lang="en-US" altLang="zh-CN" dirty="0"/>
              <a:t>Map</a:t>
            </a:r>
            <a:r>
              <a:rPr lang="zh-CN" altLang="en-US" dirty="0"/>
              <a:t>数据存储</a:t>
            </a:r>
            <a:endParaRPr lang="en-US" altLang="zh-CN" dirty="0"/>
          </a:p>
          <a:p>
            <a:pPr>
              <a:lnSpc>
                <a:spcPct val="150000"/>
              </a:lnSpc>
            </a:pPr>
            <a:r>
              <a:rPr lang="zh-CN" altLang="en-US" dirty="0"/>
              <a:t>小</a:t>
            </a:r>
            <a:r>
              <a:rPr lang="en-US" altLang="zh-CN" dirty="0"/>
              <a:t>n</a:t>
            </a:r>
            <a:r>
              <a:rPr lang="zh-CN" altLang="en-US" dirty="0"/>
              <a:t>大</a:t>
            </a:r>
            <a:r>
              <a:rPr lang="en-US" altLang="zh-CN" dirty="0"/>
              <a:t>Z</a:t>
            </a:r>
            <a:r>
              <a:rPr lang="zh-CN" altLang="en-US" dirty="0"/>
              <a:t>：块内按照列排序，块间按照行排序，如</a:t>
            </a:r>
            <a:r>
              <a:rPr lang="en-US" altLang="zh-CN" dirty="0"/>
              <a:t>Weight</a:t>
            </a:r>
            <a:r>
              <a:rPr lang="zh-CN" altLang="en-US" dirty="0"/>
              <a:t>数据存储</a:t>
            </a:r>
            <a:endParaRPr lang="en-US" altLang="zh-CN" dirty="0"/>
          </a:p>
          <a:p>
            <a:pPr>
              <a:lnSpc>
                <a:spcPct val="150000"/>
              </a:lnSpc>
            </a:pPr>
            <a:r>
              <a:rPr lang="zh-CN" altLang="en-US" dirty="0"/>
              <a:t>小</a:t>
            </a:r>
            <a:r>
              <a:rPr lang="en-US" altLang="zh-CN" dirty="0"/>
              <a:t>z</a:t>
            </a:r>
            <a:r>
              <a:rPr lang="zh-CN" altLang="en-US" dirty="0"/>
              <a:t>大</a:t>
            </a:r>
            <a:r>
              <a:rPr lang="en-US" altLang="zh-CN" dirty="0"/>
              <a:t>N</a:t>
            </a:r>
            <a:r>
              <a:rPr lang="zh-CN" altLang="en-US" dirty="0"/>
              <a:t>：块内按照行排序，块间按照列排序，如</a:t>
            </a:r>
            <a:r>
              <a:rPr lang="en-US" altLang="zh-CN" dirty="0"/>
              <a:t>Conv</a:t>
            </a:r>
            <a:r>
              <a:rPr lang="zh-CN" altLang="en-US" dirty="0"/>
              <a:t>结果输出</a:t>
            </a:r>
          </a:p>
        </p:txBody>
      </p:sp>
      <p:pic>
        <p:nvPicPr>
          <p:cNvPr id="2" name="图片 1">
            <a:extLst>
              <a:ext uri="{FF2B5EF4-FFF2-40B4-BE49-F238E27FC236}">
                <a16:creationId xmlns:a16="http://schemas.microsoft.com/office/drawing/2014/main" id="{DC158765-412D-124F-93B8-86C29E8B48B5}"/>
              </a:ext>
            </a:extLst>
          </p:cNvPr>
          <p:cNvPicPr>
            <a:picLocks noChangeAspect="1"/>
          </p:cNvPicPr>
          <p:nvPr/>
        </p:nvPicPr>
        <p:blipFill>
          <a:blip r:embed="rId2"/>
          <a:stretch>
            <a:fillRect/>
          </a:stretch>
        </p:blipFill>
        <p:spPr>
          <a:xfrm>
            <a:off x="1057821" y="3721224"/>
            <a:ext cx="2311400" cy="2273300"/>
          </a:xfrm>
          <a:prstGeom prst="rect">
            <a:avLst/>
          </a:prstGeom>
        </p:spPr>
      </p:pic>
      <p:pic>
        <p:nvPicPr>
          <p:cNvPr id="3" name="图片 2">
            <a:extLst>
              <a:ext uri="{FF2B5EF4-FFF2-40B4-BE49-F238E27FC236}">
                <a16:creationId xmlns:a16="http://schemas.microsoft.com/office/drawing/2014/main" id="{8BA39115-A5D4-4F4C-877B-0147476A2EC7}"/>
              </a:ext>
            </a:extLst>
          </p:cNvPr>
          <p:cNvPicPr>
            <a:picLocks noChangeAspect="1"/>
          </p:cNvPicPr>
          <p:nvPr/>
        </p:nvPicPr>
        <p:blipFill>
          <a:blip r:embed="rId3"/>
          <a:stretch>
            <a:fillRect/>
          </a:stretch>
        </p:blipFill>
        <p:spPr>
          <a:xfrm>
            <a:off x="4298181" y="3685519"/>
            <a:ext cx="2641600" cy="2273300"/>
          </a:xfrm>
          <a:prstGeom prst="rect">
            <a:avLst/>
          </a:prstGeom>
        </p:spPr>
      </p:pic>
      <p:pic>
        <p:nvPicPr>
          <p:cNvPr id="6" name="图片 5">
            <a:extLst>
              <a:ext uri="{FF2B5EF4-FFF2-40B4-BE49-F238E27FC236}">
                <a16:creationId xmlns:a16="http://schemas.microsoft.com/office/drawing/2014/main" id="{55A25469-CA8F-0B40-903B-170AE97B9289}"/>
              </a:ext>
            </a:extLst>
          </p:cNvPr>
          <p:cNvPicPr>
            <a:picLocks noChangeAspect="1"/>
          </p:cNvPicPr>
          <p:nvPr/>
        </p:nvPicPr>
        <p:blipFill>
          <a:blip r:embed="rId2"/>
          <a:stretch>
            <a:fillRect/>
          </a:stretch>
        </p:blipFill>
        <p:spPr>
          <a:xfrm>
            <a:off x="8302927" y="3680381"/>
            <a:ext cx="2311400" cy="2273300"/>
          </a:xfrm>
          <a:prstGeom prst="rect">
            <a:avLst/>
          </a:prstGeom>
        </p:spPr>
      </p:pic>
    </p:spTree>
    <p:extLst>
      <p:ext uri="{BB962C8B-B14F-4D97-AF65-F5344CB8AC3E}">
        <p14:creationId xmlns:p14="http://schemas.microsoft.com/office/powerpoint/2010/main" val="9746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34499</TotalTime>
  <Words>884</Words>
  <Application>Microsoft Macintosh PowerPoint</Application>
  <PresentationFormat>自定义</PresentationFormat>
  <Paragraphs>73</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18</vt:i4>
      </vt:variant>
    </vt:vector>
  </HeadingPairs>
  <TitlesOfParts>
    <vt:vector size="37" baseType="lpstr">
      <vt:lpstr>黑体</vt:lpstr>
      <vt:lpstr>华文细黑</vt:lpstr>
      <vt:lpstr>微软雅黑</vt:lpstr>
      <vt:lpstr>微软雅黑</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NC1HWC0 (5HD)</vt:lpstr>
      <vt:lpstr>NC1HWC0 (5HD)</vt:lpstr>
      <vt:lpstr>NHWC -&gt; NC1HWC0</vt:lpstr>
      <vt:lpstr>FRACTAL Z and FRACTAL NZ</vt:lpstr>
      <vt:lpstr>PowerPoint 演示文稿</vt:lpstr>
      <vt:lpstr>Where are we？</vt:lpstr>
      <vt:lpstr>AI编译器布局优化</vt:lpstr>
      <vt:lpstr>数据转换节点</vt:lpstr>
      <vt:lpstr>常见数据转换节点</vt:lpstr>
      <vt:lpstr>训练场景</vt:lpstr>
      <vt:lpstr>推理场景</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5509</cp:revision>
  <dcterms:created xsi:type="dcterms:W3CDTF">2015-01-14T10:38:57Z</dcterms:created>
  <dcterms:modified xsi:type="dcterms:W3CDTF">2023-01-15T10:48:02Z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